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8587" r:id="rId2"/>
    <p:sldId id="8608" r:id="rId3"/>
    <p:sldId id="8596" r:id="rId4"/>
    <p:sldId id="8597" r:id="rId5"/>
    <p:sldId id="8599" r:id="rId6"/>
    <p:sldId id="8598" r:id="rId7"/>
    <p:sldId id="8601" r:id="rId8"/>
    <p:sldId id="8600" r:id="rId9"/>
    <p:sldId id="8602" r:id="rId10"/>
    <p:sldId id="8603" r:id="rId11"/>
    <p:sldId id="8604" r:id="rId12"/>
    <p:sldId id="8605" r:id="rId13"/>
    <p:sldId id="8606" r:id="rId14"/>
    <p:sldId id="860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303C"/>
    <a:srgbClr val="DD7979"/>
    <a:srgbClr val="000000"/>
    <a:srgbClr val="FFF3EC"/>
    <a:srgbClr val="FFF9EF"/>
    <a:srgbClr val="FFEFE8"/>
    <a:srgbClr val="FFEFE9"/>
    <a:srgbClr val="FFF1EB"/>
    <a:srgbClr val="EAAE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6" autoAdjust="0"/>
    <p:restoredTop sz="94660"/>
  </p:normalViewPr>
  <p:slideViewPr>
    <p:cSldViewPr snapToGrid="0">
      <p:cViewPr varScale="1">
        <p:scale>
          <a:sx n="81" d="100"/>
          <a:sy n="81" d="100"/>
        </p:scale>
        <p:origin x="74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9E29FD-5CB0-43B2-8DE4-7A81EECF5A0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A2CAD8-F91A-409A-B778-AA74111763F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031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CB21B6-AD2C-362F-F057-D5A5A3064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1678FA7-4879-64D8-1EDD-B1DE10E9881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80ECB57-418E-B000-3C43-5A5BFE02AF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676C20B-6AC7-7372-1C7D-92625501CED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9B768E-EB72-4C59-9398-8D4B10BC041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52943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E6307-B339-4BB6-917D-3C23473274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2072071-EDC3-4497-9CF5-D380D8263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0F51E2-6110-42B6-AD1C-2A061E700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B077BF-E70D-46F2-806A-019D5E9D8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90F3DE-A7B7-4C33-862E-179405C3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811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DF56CA-60B2-41D2-9BC1-9F491180B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036413-0D1F-49C6-ABC3-E88B00AA9D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0967AC-5B2E-4CE5-B02B-28F41E919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7432D6-B28E-4415-90A8-1491910D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D1B169-DE41-4C59-B264-6376E14F0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725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B3E7E-5BF0-4A59-8E75-85A611782C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194D29-58BB-4975-B376-EF1A5BC29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08C711-39DA-4EF0-8F62-5B958554A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334A974-65FE-4464-B01A-02E8F7EFE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120632-8296-4676-AD40-600AE63B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3888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5B2B0-692A-46A2-956F-D87A1A3CFB5B}" type="datetimeFigureOut">
              <a:rPr lang="zh-CN" altLang="en-US"/>
              <a:pPr>
                <a:defRPr/>
              </a:pPr>
              <a:t>2025/5/12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CE584FB-8213-408C-973A-0BFE315A5B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482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EF77EB-7B1C-4797-B807-1B765A216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F7EB334-C061-42FA-A5AE-07BFA3537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47535A-CA5C-4FEB-8741-595DAEBF8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5168A3-DC42-4431-B2A4-33DDF8F94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8EB0B5-8941-4C75-B707-5940D44ED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546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5127F-20D8-4068-878F-48890575B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98F518-0D22-4132-8C68-ED1D54680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1F2D2F-B897-46FD-A83C-A03ED06B7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E6671F4-D60B-47B4-BB35-3100C4743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45399D-A2E8-4CAD-B3BB-26E911D8E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9276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94A8BC-975A-4B24-8DA5-BFD4085B5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B4331B-1258-49A7-A448-BA619BD2CB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832F10-E7A1-4918-9586-614F89310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315400-E657-44A6-9431-0775D1338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94BE32A-A4EE-4002-9DA3-2E867BA79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05ECE8-9536-4F2A-A2C6-F24A7E3A8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497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28D4C-61C7-4860-85A6-A3F6A9C47B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5DC5404-67DA-47BC-BDC7-CFE0371E0D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DC7319B-9EFD-4F2B-AFB4-6F8FF9B70E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BA08BC7-5813-4F8F-A400-9C517B3D3C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A17C35-FA6D-40CF-817E-CED56FC474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C908C43-40B8-47E0-BEE5-4D569B395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B9C5204-5B7E-43D5-BD5A-EE4E20494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9D37292-8C9A-410B-BA66-F18700020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6564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D604C9-D928-41DE-A839-3EAEC1FAB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5DAC134-AFFB-4EBC-8577-3763C7715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5D0B644-513C-4606-84A6-087331DB5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AF4FFAE-F259-4982-A5E1-51E875184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27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B8FB671-D110-4C75-BC20-D71012F4A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4D5A602-2A66-4B9D-AC99-DCA045FC3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AFDC037-E85D-4B1C-AAF2-707E20037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0718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68E56B-88A9-4A63-AA39-EEC66F4BB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AD1967-9EA4-49D8-B47A-A4928B9BD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B30B7C7-9F69-405B-A724-A56FFE8CF0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A3FB0E-9CF1-484B-B4E7-EDED727E8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058464-C1D5-4E69-91AB-FEEADBE5E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D4698F-D47F-464C-8A82-581E076C7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777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ACE7E5-5001-424A-AA19-22C73E292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37281FE-6EDA-43D6-9015-553BF16EDF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0C39A6-BBC0-4016-B558-EF17FDE34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7275C6-0447-48E4-871A-D2274E6D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AF0A44-B67C-432B-AF7A-A261D75E7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4500BC-68D8-47FB-87BF-3CAD99BFF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0532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F7264FB-0618-4E18-959B-77CB113B8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6F56141-EDC8-4561-B210-A15B1651A4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2B7860-1501-44BF-BDA2-4ECAC48F4C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1456EF-EDA7-466D-90A9-97D47B7037CB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21586E5-F721-4A39-860D-941C9E93EA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3DB4B5-A198-4FFC-8349-20B0234F0F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D73ED-7EBB-4E11-B60B-79773C5177D3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CAFA2F7-9719-4A9D-84FD-F3DEB2BE64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809" b="48091"/>
          <a:stretch/>
        </p:blipFill>
        <p:spPr>
          <a:xfrm>
            <a:off x="-1" y="0"/>
            <a:ext cx="121920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81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43BE8B-67A0-863B-C303-20E91ED733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2CF2613-274C-979C-6973-33C62C9CDFBD}"/>
              </a:ext>
            </a:extLst>
          </p:cNvPr>
          <p:cNvGrpSpPr/>
          <p:nvPr/>
        </p:nvGrpSpPr>
        <p:grpSpPr>
          <a:xfrm>
            <a:off x="1283061" y="4054003"/>
            <a:ext cx="9625876" cy="1477328"/>
            <a:chOff x="1413442" y="4706470"/>
            <a:chExt cx="9351391" cy="1477328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383CD5A-A562-9B1C-0D3D-721A8765CEC2}"/>
                </a:ext>
              </a:extLst>
            </p:cNvPr>
            <p:cNvSpPr txBox="1"/>
            <p:nvPr/>
          </p:nvSpPr>
          <p:spPr>
            <a:xfrm>
              <a:off x="6433102" y="4706470"/>
              <a:ext cx="433173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DD797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Presented By: </a:t>
              </a:r>
            </a:p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Mahmudul Hasan Shihan	  2221081098 </a:t>
              </a:r>
            </a:p>
            <a:p>
              <a:r>
                <a:rPr lang="en-US" dirty="0" err="1">
                  <a:latin typeface="Arial" panose="020B0604020202020204" pitchFamily="34" charset="0"/>
                  <a:cs typeface="Arial" panose="020B0604020202020204" pitchFamily="34" charset="0"/>
                </a:rPr>
                <a:t>Jobaer</a:t>
              </a: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 Islam		  2221081010</a:t>
              </a:r>
            </a:p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Abdur Razzak		  2221081081</a:t>
              </a:r>
            </a:p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Nusrat Tabassum Nabila	  2221081101  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00943F5-F830-3082-3403-E89552C0F997}"/>
                </a:ext>
              </a:extLst>
            </p:cNvPr>
            <p:cNvSpPr txBox="1"/>
            <p:nvPr/>
          </p:nvSpPr>
          <p:spPr>
            <a:xfrm>
              <a:off x="1413442" y="4936334"/>
              <a:ext cx="3379694" cy="9951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b="1" dirty="0">
                  <a:solidFill>
                    <a:srgbClr val="DD7979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Presented To: </a:t>
              </a:r>
            </a:p>
            <a:p>
              <a:pPr algn="l">
                <a:lnSpc>
                  <a:spcPts val="1875"/>
                </a:lnSpc>
              </a:pPr>
              <a:r>
                <a:rPr lang="en-US" sz="2000" i="0" dirty="0"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Samia Yasmin</a:t>
              </a:r>
            </a:p>
            <a:p>
              <a:pPr algn="l">
                <a:lnSpc>
                  <a:spcPts val="1875"/>
                </a:lnSpc>
              </a:pPr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Lecturer, UU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D05D4FAD-EFDD-B60E-BB9F-E6C84D164174}"/>
              </a:ext>
            </a:extLst>
          </p:cNvPr>
          <p:cNvSpPr txBox="1"/>
          <p:nvPr/>
        </p:nvSpPr>
        <p:spPr>
          <a:xfrm>
            <a:off x="1283061" y="2123167"/>
            <a:ext cx="92205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rgbClr val="DD797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Image Classification on LC25000 Dataset</a:t>
            </a:r>
            <a:endParaRPr lang="en-US" sz="6000" b="1" dirty="0">
              <a:solidFill>
                <a:srgbClr val="DD79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6C39E6-0E39-8B60-4514-4AAC320C975E}"/>
              </a:ext>
            </a:extLst>
          </p:cNvPr>
          <p:cNvSpPr txBox="1"/>
          <p:nvPr/>
        </p:nvSpPr>
        <p:spPr>
          <a:xfrm>
            <a:off x="9907571" y="6193411"/>
            <a:ext cx="1856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DD7979"/>
                </a:solidFill>
              </a:rPr>
              <a:t>Date: 13/05/2025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33A7270-D1D8-F04E-BB62-8C486A83B4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7571" y="-39008"/>
            <a:ext cx="1524003" cy="152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75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0"/>
    </mc:Choice>
    <mc:Fallback xmlns="">
      <p:transition advClick="0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006C1A-BB95-C044-BC6E-580E9BAB2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386" y="214590"/>
            <a:ext cx="9643228" cy="642881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9582782-4D1D-C596-5508-DD49D69FB42F}"/>
              </a:ext>
            </a:extLst>
          </p:cNvPr>
          <p:cNvSpPr/>
          <p:nvPr/>
        </p:nvSpPr>
        <p:spPr>
          <a:xfrm>
            <a:off x="0" y="0"/>
            <a:ext cx="12192000" cy="518474"/>
          </a:xfrm>
          <a:prstGeom prst="rect">
            <a:avLst/>
          </a:prstGeom>
          <a:solidFill>
            <a:srgbClr val="FFEF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940113D-1979-00E8-2AB5-E21BCBA08C15}"/>
              </a:ext>
            </a:extLst>
          </p:cNvPr>
          <p:cNvSpPr/>
          <p:nvPr/>
        </p:nvSpPr>
        <p:spPr>
          <a:xfrm>
            <a:off x="0" y="6339525"/>
            <a:ext cx="12192000" cy="518474"/>
          </a:xfrm>
          <a:prstGeom prst="rect">
            <a:avLst/>
          </a:prstGeom>
          <a:solidFill>
            <a:srgbClr val="FFEF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56C3C9-F4B6-2C39-ACED-807720DBD145}"/>
              </a:ext>
            </a:extLst>
          </p:cNvPr>
          <p:cNvSpPr/>
          <p:nvPr/>
        </p:nvSpPr>
        <p:spPr>
          <a:xfrm>
            <a:off x="0" y="0"/>
            <a:ext cx="1480008" cy="6858000"/>
          </a:xfrm>
          <a:prstGeom prst="rect">
            <a:avLst/>
          </a:prstGeom>
          <a:solidFill>
            <a:srgbClr val="FFEF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0BA4426-497F-3656-6419-6CCEBE20A15F}"/>
              </a:ext>
            </a:extLst>
          </p:cNvPr>
          <p:cNvSpPr/>
          <p:nvPr/>
        </p:nvSpPr>
        <p:spPr>
          <a:xfrm>
            <a:off x="10916238" y="-1"/>
            <a:ext cx="1275761" cy="6858000"/>
          </a:xfrm>
          <a:prstGeom prst="rect">
            <a:avLst/>
          </a:prstGeom>
          <a:solidFill>
            <a:srgbClr val="FFEF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A0D16D-72AD-CD19-9A2A-0153CF6C6067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602724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088982-3704-CC43-328C-F06471851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90B609-6FCB-8AFD-92EF-0F2E2F5A25BA}"/>
              </a:ext>
            </a:extLst>
          </p:cNvPr>
          <p:cNvSpPr txBox="1"/>
          <p:nvPr/>
        </p:nvSpPr>
        <p:spPr>
          <a:xfrm>
            <a:off x="999240" y="716892"/>
            <a:ext cx="3497496" cy="804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</a:pPr>
            <a:r>
              <a:rPr lang="en-US" sz="4400" b="1" dirty="0">
                <a:solidFill>
                  <a:srgbClr val="DD797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Future Work</a:t>
            </a:r>
            <a:endParaRPr lang="en-US" sz="6600" b="1" dirty="0">
              <a:solidFill>
                <a:srgbClr val="DD7979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7ED185F-C0D3-E571-18AA-D279BD63FE71}"/>
              </a:ext>
            </a:extLst>
          </p:cNvPr>
          <p:cNvGrpSpPr/>
          <p:nvPr/>
        </p:nvGrpSpPr>
        <p:grpSpPr>
          <a:xfrm>
            <a:off x="999240" y="1904211"/>
            <a:ext cx="7424121" cy="830997"/>
            <a:chOff x="1687399" y="2007908"/>
            <a:chExt cx="7424121" cy="83099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D620D319-2CD4-B471-E785-B9FD14A42900}"/>
                </a:ext>
              </a:extLst>
            </p:cNvPr>
            <p:cNvSpPr txBox="1"/>
            <p:nvPr/>
          </p:nvSpPr>
          <p:spPr>
            <a:xfrm>
              <a:off x="1989057" y="2007908"/>
              <a:ext cx="71224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Enable collaborative model training across multiple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medical institutions without sharing patient data.</a:t>
              </a:r>
              <a:endParaRPr lang="en-US" sz="360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E8BD87E7-C8B9-3015-4F2E-D34E612BD754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6DB8BEF-CCD2-5101-2EBF-4D0CC5071BFA}"/>
              </a:ext>
            </a:extLst>
          </p:cNvPr>
          <p:cNvGrpSpPr/>
          <p:nvPr/>
        </p:nvGrpSpPr>
        <p:grpSpPr>
          <a:xfrm>
            <a:off x="999240" y="3801880"/>
            <a:ext cx="7166038" cy="905633"/>
            <a:chOff x="1687399" y="2055043"/>
            <a:chExt cx="7166038" cy="90563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9FD58D1-D068-8164-FA79-B0D60519E42C}"/>
                </a:ext>
              </a:extLst>
            </p:cNvPr>
            <p:cNvSpPr txBox="1"/>
            <p:nvPr/>
          </p:nvSpPr>
          <p:spPr>
            <a:xfrm>
              <a:off x="1989057" y="2055043"/>
              <a:ext cx="6864380" cy="9056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R="0" lvl="0">
                <a:lnSpc>
                  <a:spcPct val="115000"/>
                </a:lnSpc>
              </a:pPr>
              <a:r>
                <a:rPr lang="en-US" sz="2400" u="none" strike="noStrike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Enhance generalization by learning from diverse,</a:t>
              </a:r>
            </a:p>
            <a:p>
              <a:pPr marR="0" lvl="0">
                <a:lnSpc>
                  <a:spcPct val="115000"/>
                </a:lnSpc>
              </a:pPr>
              <a:r>
                <a:rPr lang="en-US" sz="2400" u="none" strike="noStrike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decentralized datasets.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B1B86FEA-2D63-2219-2DFD-F27A96203159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58E8E60-53F0-EE61-B19D-8A4CBD79551C}"/>
              </a:ext>
            </a:extLst>
          </p:cNvPr>
          <p:cNvGrpSpPr/>
          <p:nvPr/>
        </p:nvGrpSpPr>
        <p:grpSpPr>
          <a:xfrm>
            <a:off x="999240" y="2838903"/>
            <a:ext cx="6537276" cy="830997"/>
            <a:chOff x="1687399" y="2007908"/>
            <a:chExt cx="6537276" cy="830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0431D44-AC1F-8E73-D2CE-7E9D58522241}"/>
                </a:ext>
              </a:extLst>
            </p:cNvPr>
            <p:cNvSpPr txBox="1"/>
            <p:nvPr/>
          </p:nvSpPr>
          <p:spPr>
            <a:xfrm>
              <a:off x="1989057" y="2007908"/>
              <a:ext cx="623561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Improve data privacy and compliance with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healthcare regulations (e.g., HIPAA, GDPR).</a:t>
              </a:r>
              <a:endParaRPr lang="en-US" sz="36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9A05DA3-EB0F-570B-16EC-D713CC1BA5C6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AB0B4E23-4D20-E57B-1DE3-13A47F3F09C0}"/>
              </a:ext>
            </a:extLst>
          </p:cNvPr>
          <p:cNvSpPr txBox="1"/>
          <p:nvPr/>
        </p:nvSpPr>
        <p:spPr>
          <a:xfrm>
            <a:off x="1041659" y="1451850"/>
            <a:ext cx="35269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2A303C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Integrate Federated Learning (FL):</a:t>
            </a:r>
            <a:endParaRPr lang="en-US" sz="1600" dirty="0">
              <a:solidFill>
                <a:srgbClr val="2A303C"/>
              </a:solidFill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4EE2727-C7CB-A039-37A6-A7A545BBC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8084" y="1260918"/>
            <a:ext cx="3743916" cy="374391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95DFA1F-56B4-3181-EDB3-0B4A9C60B359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09</a:t>
            </a:r>
          </a:p>
        </p:txBody>
      </p:sp>
    </p:spTree>
    <p:extLst>
      <p:ext uri="{BB962C8B-B14F-4D97-AF65-F5344CB8AC3E}">
        <p14:creationId xmlns:p14="http://schemas.microsoft.com/office/powerpoint/2010/main" val="11668121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DBD02A-EDA4-DBF1-E0C6-0B7B1215BE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5074CC-509F-DD0C-7921-A997BD09CF59}"/>
              </a:ext>
            </a:extLst>
          </p:cNvPr>
          <p:cNvSpPr/>
          <p:nvPr/>
        </p:nvSpPr>
        <p:spPr>
          <a:xfrm>
            <a:off x="0" y="0"/>
            <a:ext cx="1480008" cy="6858000"/>
          </a:xfrm>
          <a:prstGeom prst="rect">
            <a:avLst/>
          </a:prstGeom>
          <a:solidFill>
            <a:srgbClr val="FFF9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3233BA3-E090-BA96-A15C-3FE0B9F48CCC}"/>
              </a:ext>
            </a:extLst>
          </p:cNvPr>
          <p:cNvSpPr/>
          <p:nvPr/>
        </p:nvSpPr>
        <p:spPr>
          <a:xfrm>
            <a:off x="10916238" y="-1"/>
            <a:ext cx="1275761" cy="6858000"/>
          </a:xfrm>
          <a:prstGeom prst="rect">
            <a:avLst/>
          </a:prstGeom>
          <a:solidFill>
            <a:srgbClr val="FFF9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5DB427C-36E8-AD84-49BE-44EB27A4D1D9}"/>
              </a:ext>
            </a:extLst>
          </p:cNvPr>
          <p:cNvSpPr/>
          <p:nvPr/>
        </p:nvSpPr>
        <p:spPr>
          <a:xfrm>
            <a:off x="3478491" y="320511"/>
            <a:ext cx="4835950" cy="772998"/>
          </a:xfrm>
          <a:prstGeom prst="rect">
            <a:avLst/>
          </a:prstGeom>
          <a:solidFill>
            <a:srgbClr val="FFF9E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81A624-BAE2-7A48-26E6-3EDD3E5AEF84}"/>
              </a:ext>
            </a:extLst>
          </p:cNvPr>
          <p:cNvSpPr txBox="1"/>
          <p:nvPr/>
        </p:nvSpPr>
        <p:spPr>
          <a:xfrm>
            <a:off x="5079633" y="708788"/>
            <a:ext cx="288091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7E960F-D40C-1C1B-D85F-1C41EE79F158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008201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F40490-0ADB-36DC-DD3F-1AAD5E3C14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BA6BE69-706F-6DD1-DD3F-AA3305A17180}"/>
              </a:ext>
            </a:extLst>
          </p:cNvPr>
          <p:cNvSpPr txBox="1"/>
          <p:nvPr/>
        </p:nvSpPr>
        <p:spPr>
          <a:xfrm>
            <a:off x="1079367" y="864372"/>
            <a:ext cx="3257623" cy="804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</a:pPr>
            <a:r>
              <a:rPr lang="en-US" sz="4400" b="1" dirty="0">
                <a:solidFill>
                  <a:srgbClr val="DD797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Conclusion</a:t>
            </a:r>
            <a:endParaRPr lang="en-US" sz="16600" b="1" dirty="0">
              <a:solidFill>
                <a:srgbClr val="DD7979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C985723-27E9-6447-4A94-1972FF621B74}"/>
              </a:ext>
            </a:extLst>
          </p:cNvPr>
          <p:cNvGrpSpPr/>
          <p:nvPr/>
        </p:nvGrpSpPr>
        <p:grpSpPr>
          <a:xfrm>
            <a:off x="1178350" y="1894784"/>
            <a:ext cx="8724156" cy="830997"/>
            <a:chOff x="1687399" y="2007908"/>
            <a:chExt cx="8724156" cy="83099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70EAE23B-E863-CE50-C76C-560B4647D774}"/>
                </a:ext>
              </a:extLst>
            </p:cNvPr>
            <p:cNvSpPr txBox="1"/>
            <p:nvPr/>
          </p:nvSpPr>
          <p:spPr>
            <a:xfrm>
              <a:off x="1989057" y="2007908"/>
              <a:ext cx="842249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Successfully developed an image classification model using 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MobileNetV2 on LC25000.</a:t>
              </a:r>
              <a:endParaRPr lang="en-US" sz="440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88148E2-7379-C695-8DB3-605511206799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2C795274-5AEE-5F2C-0C88-220A5FBC4FB4}"/>
              </a:ext>
            </a:extLst>
          </p:cNvPr>
          <p:cNvGrpSpPr/>
          <p:nvPr/>
        </p:nvGrpSpPr>
        <p:grpSpPr>
          <a:xfrm>
            <a:off x="1178350" y="3462515"/>
            <a:ext cx="8979033" cy="905633"/>
            <a:chOff x="1687399" y="2055043"/>
            <a:chExt cx="8979033" cy="905633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893B035-702C-80BE-2695-1CC32EE7B3C0}"/>
                </a:ext>
              </a:extLst>
            </p:cNvPr>
            <p:cNvSpPr txBox="1"/>
            <p:nvPr/>
          </p:nvSpPr>
          <p:spPr>
            <a:xfrm>
              <a:off x="1989057" y="2055043"/>
              <a:ext cx="8677375" cy="90563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R="0" lvl="0">
                <a:lnSpc>
                  <a:spcPct val="115000"/>
                </a:lnSpc>
              </a:pPr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Demonstrated feasibility of using lightweight CNNs for medical</a:t>
              </a:r>
            </a:p>
            <a:p>
              <a:pPr marR="0" lvl="0">
                <a:lnSpc>
                  <a:spcPct val="115000"/>
                </a:lnSpc>
              </a:pPr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image classification.</a:t>
              </a:r>
              <a:endParaRPr lang="en-US" sz="3200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97369B8-0787-CAF9-3A63-DFB1782FE20A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727846C-7062-A82B-4193-294FB8117BFB}"/>
              </a:ext>
            </a:extLst>
          </p:cNvPr>
          <p:cNvGrpSpPr/>
          <p:nvPr/>
        </p:nvGrpSpPr>
        <p:grpSpPr>
          <a:xfrm>
            <a:off x="1178350" y="2829476"/>
            <a:ext cx="9744884" cy="461665"/>
            <a:chOff x="1687399" y="2007908"/>
            <a:chExt cx="9744884" cy="46166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3B13154-4AE4-5759-09F0-FAA28B96C119}"/>
                </a:ext>
              </a:extLst>
            </p:cNvPr>
            <p:cNvSpPr txBox="1"/>
            <p:nvPr/>
          </p:nvSpPr>
          <p:spPr>
            <a:xfrm>
              <a:off x="1989057" y="2007908"/>
              <a:ext cx="94432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Achieved exceptional performance with 99.97% validation accuracy.</a:t>
              </a:r>
              <a:endParaRPr lang="en-US" sz="44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DEC735B-808F-FA36-90EA-F4D932CB7759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81767E-2126-0518-0357-0BFE6505F20C}"/>
              </a:ext>
            </a:extLst>
          </p:cNvPr>
          <p:cNvGrpSpPr/>
          <p:nvPr/>
        </p:nvGrpSpPr>
        <p:grpSpPr>
          <a:xfrm>
            <a:off x="1178350" y="4482960"/>
            <a:ext cx="8464470" cy="480901"/>
            <a:chOff x="1687399" y="2055043"/>
            <a:chExt cx="8464470" cy="48090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0B5B448-2B8E-939E-B79F-C25E2A3CBC57}"/>
                </a:ext>
              </a:extLst>
            </p:cNvPr>
            <p:cNvSpPr txBox="1"/>
            <p:nvPr/>
          </p:nvSpPr>
          <p:spPr>
            <a:xfrm>
              <a:off x="1989057" y="2055043"/>
              <a:ext cx="8162812" cy="4809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R="0" lvl="0">
                <a:lnSpc>
                  <a:spcPct val="115000"/>
                </a:lnSpc>
                <a:spcAft>
                  <a:spcPts val="1200"/>
                </a:spcAft>
              </a:pPr>
              <a:r>
                <a:rPr lang="en-US" sz="2400" u="none" strike="noStrike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Opens doors for future deployment and clinical integration.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2364296-4AF8-FC8C-D1C1-1ED1D9298F70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1C2536A-9918-13D5-D0C1-838295F4C408}"/>
              </a:ext>
            </a:extLst>
          </p:cNvPr>
          <p:cNvSpPr txBox="1"/>
          <p:nvPr/>
        </p:nvSpPr>
        <p:spPr>
          <a:xfrm>
            <a:off x="11355254" y="6290892"/>
            <a:ext cx="45583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321324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C09DE0-C77E-D774-2CB2-511FEB8EA4D1}"/>
              </a:ext>
            </a:extLst>
          </p:cNvPr>
          <p:cNvSpPr txBox="1"/>
          <p:nvPr/>
        </p:nvSpPr>
        <p:spPr>
          <a:xfrm>
            <a:off x="3532766" y="2828835"/>
            <a:ext cx="512646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163A66-5127-FE38-5E7B-939BAB96C8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07030"/>
            <a:ext cx="2611225" cy="26112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1E3F48-CBF1-8390-2934-235F04701B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7571" y="-39008"/>
            <a:ext cx="1524003" cy="1524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94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12">
            <a:extLst>
              <a:ext uri="{FF2B5EF4-FFF2-40B4-BE49-F238E27FC236}">
                <a16:creationId xmlns:a16="http://schemas.microsoft.com/office/drawing/2014/main" id="{95150A57-F338-D8DA-9F8D-3F69EBBCFA01}"/>
              </a:ext>
            </a:extLst>
          </p:cNvPr>
          <p:cNvCxnSpPr>
            <a:cxnSpLocks/>
          </p:cNvCxnSpPr>
          <p:nvPr/>
        </p:nvCxnSpPr>
        <p:spPr>
          <a:xfrm>
            <a:off x="5644821" y="855944"/>
            <a:ext cx="0" cy="5019617"/>
          </a:xfrm>
          <a:prstGeom prst="line">
            <a:avLst/>
          </a:prstGeom>
          <a:solidFill>
            <a:srgbClr val="336951"/>
          </a:solidFill>
          <a:ln w="6350" cap="flat" cmpd="sng" algn="ctr">
            <a:solidFill>
              <a:srgbClr val="2A303C"/>
            </a:solidFill>
            <a:prstDash val="solid"/>
            <a:miter lim="800000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D3E2CAA8-2E37-C5B4-3F4F-DFB21010878A}"/>
              </a:ext>
            </a:extLst>
          </p:cNvPr>
          <p:cNvSpPr txBox="1"/>
          <p:nvPr/>
        </p:nvSpPr>
        <p:spPr>
          <a:xfrm>
            <a:off x="1689048" y="2885202"/>
            <a:ext cx="25138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Outline-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82F7B7-69BA-45E7-BE6A-5EB9D471380D}"/>
              </a:ext>
            </a:extLst>
          </p:cNvPr>
          <p:cNvSpPr txBox="1"/>
          <p:nvPr/>
        </p:nvSpPr>
        <p:spPr>
          <a:xfrm>
            <a:off x="5856925" y="1310729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C4816C2-6DF6-1CDD-5A3D-417E596D41B6}"/>
              </a:ext>
            </a:extLst>
          </p:cNvPr>
          <p:cNvSpPr txBox="1"/>
          <p:nvPr/>
        </p:nvSpPr>
        <p:spPr>
          <a:xfrm>
            <a:off x="5856925" y="1764762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E8707C-D193-A8B3-2EBE-C1993D9B4CA9}"/>
              </a:ext>
            </a:extLst>
          </p:cNvPr>
          <p:cNvSpPr txBox="1"/>
          <p:nvPr/>
        </p:nvSpPr>
        <p:spPr>
          <a:xfrm>
            <a:off x="5856925" y="21425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DD4F4D-F232-B6E6-76D1-A7F573737D95}"/>
              </a:ext>
            </a:extLst>
          </p:cNvPr>
          <p:cNvSpPr txBox="1"/>
          <p:nvPr/>
        </p:nvSpPr>
        <p:spPr>
          <a:xfrm>
            <a:off x="5856925" y="2536235"/>
            <a:ext cx="1415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Challenges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27CD0DE-4F1E-FF13-48EE-291BDE468900}"/>
              </a:ext>
            </a:extLst>
          </p:cNvPr>
          <p:cNvSpPr txBox="1"/>
          <p:nvPr/>
        </p:nvSpPr>
        <p:spPr>
          <a:xfrm>
            <a:off x="5856925" y="3781128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56015B-F08B-15DC-FB86-83687E068F67}"/>
              </a:ext>
            </a:extLst>
          </p:cNvPr>
          <p:cNvSpPr txBox="1"/>
          <p:nvPr/>
        </p:nvSpPr>
        <p:spPr>
          <a:xfrm>
            <a:off x="5856925" y="3384699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7952BD-7C4E-73BD-B8D2-692E06C990FB}"/>
              </a:ext>
            </a:extLst>
          </p:cNvPr>
          <p:cNvSpPr txBox="1"/>
          <p:nvPr/>
        </p:nvSpPr>
        <p:spPr>
          <a:xfrm>
            <a:off x="5856925" y="2966491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(LC25000) 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FCB42E7-DE04-BFB6-B513-3A9BDA336D40}"/>
              </a:ext>
            </a:extLst>
          </p:cNvPr>
          <p:cNvSpPr/>
          <p:nvPr/>
        </p:nvSpPr>
        <p:spPr>
          <a:xfrm>
            <a:off x="5552590" y="1418423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2B0147D-5CBE-C792-D0B5-45AF643E3E5B}"/>
              </a:ext>
            </a:extLst>
          </p:cNvPr>
          <p:cNvSpPr/>
          <p:nvPr/>
        </p:nvSpPr>
        <p:spPr>
          <a:xfrm>
            <a:off x="5565844" y="1878939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E6FD94C-0948-7F6C-A887-3DA9FFCF0CEC}"/>
              </a:ext>
            </a:extLst>
          </p:cNvPr>
          <p:cNvSpPr/>
          <p:nvPr/>
        </p:nvSpPr>
        <p:spPr>
          <a:xfrm>
            <a:off x="5565844" y="2256621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6A17900-0BD3-0E03-426F-49DA93D55F98}"/>
              </a:ext>
            </a:extLst>
          </p:cNvPr>
          <p:cNvSpPr/>
          <p:nvPr/>
        </p:nvSpPr>
        <p:spPr>
          <a:xfrm>
            <a:off x="5565844" y="2693950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C2DD1E00-CA84-58AA-F480-819250CB93D7}"/>
              </a:ext>
            </a:extLst>
          </p:cNvPr>
          <p:cNvSpPr/>
          <p:nvPr/>
        </p:nvSpPr>
        <p:spPr>
          <a:xfrm>
            <a:off x="5565844" y="3121331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0A495BE-56BF-1537-D1AF-C0EC5FACB680}"/>
              </a:ext>
            </a:extLst>
          </p:cNvPr>
          <p:cNvSpPr/>
          <p:nvPr/>
        </p:nvSpPr>
        <p:spPr>
          <a:xfrm>
            <a:off x="5565844" y="3479134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28A5BE6-C912-F6AB-A72D-1D1575EA2E6F}"/>
              </a:ext>
            </a:extLst>
          </p:cNvPr>
          <p:cNvSpPr/>
          <p:nvPr/>
        </p:nvSpPr>
        <p:spPr>
          <a:xfrm>
            <a:off x="5565844" y="3886635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8019393-A31A-0DD8-2D9F-CA31B7470B98}"/>
              </a:ext>
            </a:extLst>
          </p:cNvPr>
          <p:cNvSpPr/>
          <p:nvPr/>
        </p:nvSpPr>
        <p:spPr>
          <a:xfrm>
            <a:off x="5559220" y="5152219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79E9445-898F-A4CB-8BDA-8D1C54C59F99}"/>
              </a:ext>
            </a:extLst>
          </p:cNvPr>
          <p:cNvSpPr/>
          <p:nvPr/>
        </p:nvSpPr>
        <p:spPr>
          <a:xfrm>
            <a:off x="5565844" y="4751339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FFB6F77-8DF6-7F96-7E3C-E6F249BFC32C}"/>
              </a:ext>
            </a:extLst>
          </p:cNvPr>
          <p:cNvSpPr/>
          <p:nvPr/>
        </p:nvSpPr>
        <p:spPr>
          <a:xfrm>
            <a:off x="5565844" y="4333901"/>
            <a:ext cx="178903" cy="178903"/>
          </a:xfrm>
          <a:prstGeom prst="ellipse">
            <a:avLst/>
          </a:prstGeom>
          <a:solidFill>
            <a:srgbClr val="2A303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rgbClr val="2A303C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9B7A282-ABE9-8AEE-3A04-825388BEBEE6}"/>
              </a:ext>
            </a:extLst>
          </p:cNvPr>
          <p:cNvSpPr txBox="1"/>
          <p:nvPr/>
        </p:nvSpPr>
        <p:spPr>
          <a:xfrm>
            <a:off x="5840362" y="4221759"/>
            <a:ext cx="1539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CB93B4E-9D7D-5431-54B0-201127C99E16}"/>
              </a:ext>
            </a:extLst>
          </p:cNvPr>
          <p:cNvSpPr txBox="1"/>
          <p:nvPr/>
        </p:nvSpPr>
        <p:spPr>
          <a:xfrm>
            <a:off x="5830423" y="4629268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A77B1D-BF76-7853-56E1-1EE7C3C2202D}"/>
              </a:ext>
            </a:extLst>
          </p:cNvPr>
          <p:cNvSpPr txBox="1"/>
          <p:nvPr/>
        </p:nvSpPr>
        <p:spPr>
          <a:xfrm>
            <a:off x="5830423" y="5036772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2A303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4221434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05A39E-F635-6C3C-30DC-BA8F9EFA9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88900"/>
            <a:ext cx="10020300" cy="66802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3CA24A2-530D-BE00-61BC-104A0F3CA041}"/>
              </a:ext>
            </a:extLst>
          </p:cNvPr>
          <p:cNvSpPr/>
          <p:nvPr/>
        </p:nvSpPr>
        <p:spPr>
          <a:xfrm>
            <a:off x="10991653" y="0"/>
            <a:ext cx="1197203" cy="6858000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E517726-4EBF-74DE-B709-695320616CBC}"/>
              </a:ext>
            </a:extLst>
          </p:cNvPr>
          <p:cNvSpPr/>
          <p:nvPr/>
        </p:nvSpPr>
        <p:spPr>
          <a:xfrm>
            <a:off x="0" y="0"/>
            <a:ext cx="12188856" cy="320511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3EC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733C6B-BD61-435E-3569-E413E8AFAD4E}"/>
              </a:ext>
            </a:extLst>
          </p:cNvPr>
          <p:cNvSpPr/>
          <p:nvPr/>
        </p:nvSpPr>
        <p:spPr>
          <a:xfrm>
            <a:off x="0" y="0"/>
            <a:ext cx="1197203" cy="6858000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BF033-1B8B-246D-E052-49006833ACDE}"/>
              </a:ext>
            </a:extLst>
          </p:cNvPr>
          <p:cNvSpPr/>
          <p:nvPr/>
        </p:nvSpPr>
        <p:spPr>
          <a:xfrm>
            <a:off x="0" y="6530747"/>
            <a:ext cx="12188856" cy="320511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3EC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292965-845B-46F9-7414-93FFA76D299E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378F605-0A71-D399-7FAE-225B96967896}"/>
              </a:ext>
            </a:extLst>
          </p:cNvPr>
          <p:cNvSpPr/>
          <p:nvPr/>
        </p:nvSpPr>
        <p:spPr>
          <a:xfrm>
            <a:off x="4647416" y="3271101"/>
            <a:ext cx="1197203" cy="320511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285829B-15AE-DB98-D81F-63795919FE74}"/>
              </a:ext>
            </a:extLst>
          </p:cNvPr>
          <p:cNvSpPr txBox="1"/>
          <p:nvPr/>
        </p:nvSpPr>
        <p:spPr>
          <a:xfrm>
            <a:off x="4599236" y="3179516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dataset for</a:t>
            </a:r>
          </a:p>
        </p:txBody>
      </p:sp>
    </p:spTree>
    <p:extLst>
      <p:ext uri="{BB962C8B-B14F-4D97-AF65-F5344CB8AC3E}">
        <p14:creationId xmlns:p14="http://schemas.microsoft.com/office/powerpoint/2010/main" val="1383191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A7C841-525F-9DAF-29A2-E0BBCD2D8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149" y="41766"/>
            <a:ext cx="10161702" cy="677446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1FD5107-DD6C-498A-B595-DAF1B3E0327C}"/>
              </a:ext>
            </a:extLst>
          </p:cNvPr>
          <p:cNvSpPr/>
          <p:nvPr/>
        </p:nvSpPr>
        <p:spPr>
          <a:xfrm>
            <a:off x="0" y="0"/>
            <a:ext cx="1244338" cy="6858000"/>
          </a:xfrm>
          <a:prstGeom prst="rect">
            <a:avLst/>
          </a:prstGeom>
          <a:solidFill>
            <a:srgbClr val="FFF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3EC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FAC40D-7A69-2640-30BA-CB9E54E04F2B}"/>
              </a:ext>
            </a:extLst>
          </p:cNvPr>
          <p:cNvSpPr/>
          <p:nvPr/>
        </p:nvSpPr>
        <p:spPr>
          <a:xfrm>
            <a:off x="10947662" y="0"/>
            <a:ext cx="1244338" cy="6858000"/>
          </a:xfrm>
          <a:prstGeom prst="rect">
            <a:avLst/>
          </a:prstGeom>
          <a:solidFill>
            <a:srgbClr val="FFF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3EC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E15413-DEA2-9ACC-82A1-55D1D54BEB76}"/>
              </a:ext>
            </a:extLst>
          </p:cNvPr>
          <p:cNvSpPr/>
          <p:nvPr/>
        </p:nvSpPr>
        <p:spPr>
          <a:xfrm>
            <a:off x="0" y="0"/>
            <a:ext cx="12192000" cy="254524"/>
          </a:xfrm>
          <a:prstGeom prst="rect">
            <a:avLst/>
          </a:prstGeom>
          <a:solidFill>
            <a:srgbClr val="FFF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BD607C-64CB-ED6A-AFF5-495A1286E411}"/>
              </a:ext>
            </a:extLst>
          </p:cNvPr>
          <p:cNvSpPr/>
          <p:nvPr/>
        </p:nvSpPr>
        <p:spPr>
          <a:xfrm>
            <a:off x="0" y="6603476"/>
            <a:ext cx="12192000" cy="254524"/>
          </a:xfrm>
          <a:prstGeom prst="rect">
            <a:avLst/>
          </a:prstGeom>
          <a:solidFill>
            <a:srgbClr val="FFF1E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267E0C-D9F0-BDD6-C7C0-369B97CA664F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731419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13DE68-6E31-2D27-880F-8C537635EC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8426" y="189452"/>
            <a:ext cx="9718642" cy="64790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9D1A18-E882-B602-C7CA-ED1AB1DDFC9B}"/>
              </a:ext>
            </a:extLst>
          </p:cNvPr>
          <p:cNvSpPr/>
          <p:nvPr/>
        </p:nvSpPr>
        <p:spPr>
          <a:xfrm>
            <a:off x="0" y="0"/>
            <a:ext cx="12192000" cy="518474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4DAC66-F9D4-3B89-73DB-BF204D302060}"/>
              </a:ext>
            </a:extLst>
          </p:cNvPr>
          <p:cNvSpPr/>
          <p:nvPr/>
        </p:nvSpPr>
        <p:spPr>
          <a:xfrm>
            <a:off x="0" y="6339525"/>
            <a:ext cx="12192000" cy="518474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2F884C3-DAA6-D11C-E222-49FC25BD57C2}"/>
              </a:ext>
            </a:extLst>
          </p:cNvPr>
          <p:cNvSpPr/>
          <p:nvPr/>
        </p:nvSpPr>
        <p:spPr>
          <a:xfrm>
            <a:off x="0" y="0"/>
            <a:ext cx="1480008" cy="6858000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2DF74AB-B680-4F2A-F345-B31DB32E5522}"/>
              </a:ext>
            </a:extLst>
          </p:cNvPr>
          <p:cNvSpPr/>
          <p:nvPr/>
        </p:nvSpPr>
        <p:spPr>
          <a:xfrm>
            <a:off x="10711992" y="-1"/>
            <a:ext cx="1480008" cy="6858000"/>
          </a:xfrm>
          <a:prstGeom prst="rect">
            <a:avLst/>
          </a:prstGeom>
          <a:solidFill>
            <a:srgbClr val="FFF3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C212EDC-DD32-3EB8-CB91-F0B304E7E5FB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4157898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86A8C6B-76BF-AF24-A1C7-FBCA21615D29}"/>
              </a:ext>
            </a:extLst>
          </p:cNvPr>
          <p:cNvSpPr txBox="1"/>
          <p:nvPr/>
        </p:nvSpPr>
        <p:spPr>
          <a:xfrm>
            <a:off x="1376314" y="1159498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DD797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Challenges</a:t>
            </a:r>
            <a:endParaRPr lang="en-US" sz="3600" dirty="0">
              <a:solidFill>
                <a:srgbClr val="DD7979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A15727D-B8DF-A950-93B5-2557631EAC88}"/>
              </a:ext>
            </a:extLst>
          </p:cNvPr>
          <p:cNvGrpSpPr/>
          <p:nvPr/>
        </p:nvGrpSpPr>
        <p:grpSpPr>
          <a:xfrm>
            <a:off x="1611983" y="2290715"/>
            <a:ext cx="5625551" cy="830997"/>
            <a:chOff x="1687399" y="2007908"/>
            <a:chExt cx="5625551" cy="83099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6462AD2-BB72-AEB5-C1B0-1B32B3E7AEB3}"/>
                </a:ext>
              </a:extLst>
            </p:cNvPr>
            <p:cNvSpPr txBox="1"/>
            <p:nvPr/>
          </p:nvSpPr>
          <p:spPr>
            <a:xfrm>
              <a:off x="1989057" y="2007908"/>
              <a:ext cx="532389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High visual similarity between benign 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and malignant tissues.</a:t>
              </a:r>
              <a:endParaRPr lang="en-US" sz="240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0C6A6C6-2826-D3E8-3FB2-671C833AC7A3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88611F89-3ADB-9BBD-49B7-7E84114F5AD6}"/>
              </a:ext>
            </a:extLst>
          </p:cNvPr>
          <p:cNvGrpSpPr/>
          <p:nvPr/>
        </p:nvGrpSpPr>
        <p:grpSpPr>
          <a:xfrm>
            <a:off x="1611983" y="3178272"/>
            <a:ext cx="5417161" cy="830997"/>
            <a:chOff x="1687399" y="2007908"/>
            <a:chExt cx="5417161" cy="830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72516F1-5A8D-E256-B03E-94BE5C3D15AE}"/>
                </a:ext>
              </a:extLst>
            </p:cNvPr>
            <p:cNvSpPr txBox="1"/>
            <p:nvPr/>
          </p:nvSpPr>
          <p:spPr>
            <a:xfrm>
              <a:off x="1989057" y="2007908"/>
              <a:ext cx="511550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Imbalanced data distribution across 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classes.</a:t>
              </a:r>
              <a:endParaRPr lang="en-US" sz="32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7F65738-9BA7-5DA3-780D-8F8030E1B78F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090F60D-3540-C7D6-822C-7C8E32DA2286}"/>
              </a:ext>
            </a:extLst>
          </p:cNvPr>
          <p:cNvGrpSpPr/>
          <p:nvPr/>
        </p:nvGrpSpPr>
        <p:grpSpPr>
          <a:xfrm>
            <a:off x="1611983" y="4065829"/>
            <a:ext cx="5466855" cy="830997"/>
            <a:chOff x="1687399" y="2007908"/>
            <a:chExt cx="5466855" cy="83099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C02EF9B-956D-8842-2F6C-4817945E48B2}"/>
                </a:ext>
              </a:extLst>
            </p:cNvPr>
            <p:cNvSpPr txBox="1"/>
            <p:nvPr/>
          </p:nvSpPr>
          <p:spPr>
            <a:xfrm>
              <a:off x="1989057" y="2007908"/>
              <a:ext cx="516519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Risk of overfitting due to high model 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capacity.</a:t>
              </a:r>
              <a:endParaRPr lang="en-US" sz="400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A4A3EF4-69E3-4219-568F-2763B2D41B3B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BF955567-D769-EA90-0349-A688ECDEE9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463" y="1601429"/>
            <a:ext cx="3655141" cy="3655141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04D83D6-8631-07F6-3B0E-857A19D117E2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9540311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42062A-4863-A650-D73A-3E64B2951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D376E-F372-7FDF-D58C-218341073F15}"/>
              </a:ext>
            </a:extLst>
          </p:cNvPr>
          <p:cNvSpPr txBox="1"/>
          <p:nvPr/>
        </p:nvSpPr>
        <p:spPr>
          <a:xfrm>
            <a:off x="1458884" y="1068021"/>
            <a:ext cx="6853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DD7979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Dataset Description (LC25000)</a:t>
            </a:r>
            <a:endParaRPr lang="en-US" sz="6000" dirty="0">
              <a:solidFill>
                <a:srgbClr val="DD7979"/>
              </a:solidFill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4E271EE-CCA5-9235-44C1-6AA6919C9213}"/>
              </a:ext>
            </a:extLst>
          </p:cNvPr>
          <p:cNvGrpSpPr/>
          <p:nvPr/>
        </p:nvGrpSpPr>
        <p:grpSpPr>
          <a:xfrm>
            <a:off x="1611983" y="1989054"/>
            <a:ext cx="5777837" cy="769441"/>
            <a:chOff x="1687399" y="2007908"/>
            <a:chExt cx="5777837" cy="76944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ED432BD-8125-3C5E-903A-71AEAA20FB42}"/>
                </a:ext>
              </a:extLst>
            </p:cNvPr>
            <p:cNvSpPr txBox="1"/>
            <p:nvPr/>
          </p:nvSpPr>
          <p:spPr>
            <a:xfrm>
              <a:off x="1989057" y="2007908"/>
              <a:ext cx="54761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>
                  <a:solidFill>
                    <a:srgbClr val="2A303C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Source:</a:t>
              </a:r>
              <a:r>
                <a:rPr lang="en-US" sz="2200" dirty="0">
                  <a:solidFill>
                    <a:srgbClr val="2A303C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</a:t>
              </a:r>
              <a:r>
                <a:rPr lang="en-US" sz="22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LC25000 dataset (collected from </a:t>
              </a:r>
            </a:p>
            <a:p>
              <a:r>
                <a:rPr lang="en-US" sz="22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histopathological images).</a:t>
              </a:r>
              <a:endParaRPr lang="en-US" sz="220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A5A7999F-C2BB-E1C6-8EDA-B40401BA8AB8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714CD2C-DA31-E8F7-6A71-BA5AE04C159A}"/>
              </a:ext>
            </a:extLst>
          </p:cNvPr>
          <p:cNvGrpSpPr/>
          <p:nvPr/>
        </p:nvGrpSpPr>
        <p:grpSpPr>
          <a:xfrm>
            <a:off x="1611983" y="4169526"/>
            <a:ext cx="4001710" cy="430887"/>
            <a:chOff x="1687399" y="2055043"/>
            <a:chExt cx="4001710" cy="43088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E04BB85-67C5-6E22-96BF-AD5E2BAEF0EE}"/>
                </a:ext>
              </a:extLst>
            </p:cNvPr>
            <p:cNvSpPr txBox="1"/>
            <p:nvPr/>
          </p:nvSpPr>
          <p:spPr>
            <a:xfrm>
              <a:off x="1989057" y="2055043"/>
              <a:ext cx="3700052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>
                  <a:solidFill>
                    <a:srgbClr val="2A303C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Image Size:</a:t>
              </a:r>
              <a:r>
                <a:rPr lang="en-US" sz="2200" dirty="0">
                  <a:solidFill>
                    <a:srgbClr val="2A303C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</a:t>
              </a:r>
              <a:r>
                <a:rPr lang="en-US" sz="22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224x224 pixels</a:t>
              </a:r>
              <a:endParaRPr lang="en-US" sz="220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FD3321E-E3B2-BD0D-F2FF-307C47E71AE0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1ED6E85-0935-5E71-F718-FCDDE31E4DCD}"/>
              </a:ext>
            </a:extLst>
          </p:cNvPr>
          <p:cNvGrpSpPr/>
          <p:nvPr/>
        </p:nvGrpSpPr>
        <p:grpSpPr>
          <a:xfrm>
            <a:off x="1611983" y="4877970"/>
            <a:ext cx="5556623" cy="769441"/>
            <a:chOff x="1687399" y="2007908"/>
            <a:chExt cx="5556623" cy="769441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4C97824-1591-D947-C8EE-3728754707FB}"/>
                </a:ext>
              </a:extLst>
            </p:cNvPr>
            <p:cNvSpPr txBox="1"/>
            <p:nvPr/>
          </p:nvSpPr>
          <p:spPr>
            <a:xfrm>
              <a:off x="1989057" y="2007908"/>
              <a:ext cx="5254965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200" b="1" dirty="0">
                  <a:solidFill>
                    <a:srgbClr val="2A303C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Preprocessing:</a:t>
              </a:r>
              <a:r>
                <a:rPr lang="en-US" sz="2200" dirty="0">
                  <a:solidFill>
                    <a:srgbClr val="2A303C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 </a:t>
              </a:r>
              <a:r>
                <a:rPr lang="en-US" sz="22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Normalization, resizing,</a:t>
              </a:r>
            </a:p>
            <a:p>
              <a:r>
                <a:rPr lang="en-US" sz="22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data augmentation</a:t>
              </a:r>
              <a:endParaRPr lang="en-US" sz="22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AEAC45A-0865-D1EA-7F5B-1C843F951551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3BC6333-1652-47DE-DF60-FC98D4D55E68}"/>
              </a:ext>
            </a:extLst>
          </p:cNvPr>
          <p:cNvGrpSpPr/>
          <p:nvPr/>
        </p:nvGrpSpPr>
        <p:grpSpPr>
          <a:xfrm>
            <a:off x="1611983" y="2961454"/>
            <a:ext cx="6011263" cy="1041041"/>
            <a:chOff x="1611983" y="2961454"/>
            <a:chExt cx="6011263" cy="104104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4D735C1-9F5E-D25D-27FF-89523CEEA2FF}"/>
                </a:ext>
              </a:extLst>
            </p:cNvPr>
            <p:cNvGrpSpPr/>
            <p:nvPr/>
          </p:nvGrpSpPr>
          <p:grpSpPr>
            <a:xfrm>
              <a:off x="1611983" y="2961454"/>
              <a:ext cx="3230537" cy="430887"/>
              <a:chOff x="1687399" y="2007908"/>
              <a:chExt cx="3230537" cy="430887"/>
            </a:xfrm>
          </p:grpSpPr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9F0D2325-2C31-2B04-DBDC-EE8B3D1DEC23}"/>
                  </a:ext>
                </a:extLst>
              </p:cNvPr>
              <p:cNvSpPr txBox="1"/>
              <p:nvPr/>
            </p:nvSpPr>
            <p:spPr>
              <a:xfrm>
                <a:off x="1989057" y="2007908"/>
                <a:ext cx="2928879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200" b="1" dirty="0">
                    <a:solidFill>
                      <a:srgbClr val="2A303C"/>
                    </a:solidFill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Total Images:</a:t>
                </a:r>
                <a:r>
                  <a:rPr lang="en-US" sz="2200" dirty="0">
                    <a:solidFill>
                      <a:srgbClr val="2A303C"/>
                    </a:solidFill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 </a:t>
                </a:r>
                <a:r>
                  <a:rPr lang="en-US" sz="22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25,000</a:t>
                </a:r>
                <a:endParaRPr lang="en-US" sz="2200" dirty="0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CF431958-66E7-0299-6353-C522B1780678}"/>
                  </a:ext>
                </a:extLst>
              </p:cNvPr>
              <p:cNvSpPr/>
              <p:nvPr/>
            </p:nvSpPr>
            <p:spPr>
              <a:xfrm>
                <a:off x="1687399" y="2161392"/>
                <a:ext cx="197962" cy="197962"/>
              </a:xfrm>
              <a:prstGeom prst="ellipse">
                <a:avLst/>
              </a:prstGeom>
              <a:solidFill>
                <a:srgbClr val="2A30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27381F2-5C04-86CC-5808-54BA34FAEEC8}"/>
                </a:ext>
              </a:extLst>
            </p:cNvPr>
            <p:cNvGrpSpPr/>
            <p:nvPr/>
          </p:nvGrpSpPr>
          <p:grpSpPr>
            <a:xfrm>
              <a:off x="2097880" y="3356164"/>
              <a:ext cx="5525366" cy="646331"/>
              <a:chOff x="2456097" y="3356164"/>
              <a:chExt cx="5525366" cy="646331"/>
            </a:xfrm>
          </p:grpSpPr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0CBD7434-4A83-37DF-A90B-398797A5265F}"/>
                  </a:ext>
                </a:extLst>
              </p:cNvPr>
              <p:cNvSpPr/>
              <p:nvPr/>
            </p:nvSpPr>
            <p:spPr>
              <a:xfrm>
                <a:off x="2456097" y="3509933"/>
                <a:ext cx="141402" cy="141402"/>
              </a:xfrm>
              <a:prstGeom prst="ellipse">
                <a:avLst/>
              </a:prstGeom>
              <a:solidFill>
                <a:srgbClr val="2A303C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1CD279DC-911A-6681-D340-0E17F11921F9}"/>
                  </a:ext>
                </a:extLst>
              </p:cNvPr>
              <p:cNvSpPr txBox="1"/>
              <p:nvPr/>
            </p:nvSpPr>
            <p:spPr>
              <a:xfrm>
                <a:off x="2615892" y="3356164"/>
                <a:ext cx="5365571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8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5,000 per class (5 classes: colon adenocarcinoma,</a:t>
                </a:r>
              </a:p>
              <a:p>
                <a:r>
                  <a:rPr lang="en-US" sz="1800" dirty="0">
                    <a:effectLst/>
                    <a:latin typeface="Arial" panose="020B0604020202020204" pitchFamily="34" charset="0"/>
                    <a:ea typeface="Arial" panose="020B0604020202020204" pitchFamily="34" charset="0"/>
                  </a:rPr>
                  <a:t>lung adenocarcinoma, etc.)</a:t>
                </a:r>
                <a:endParaRPr lang="en-US" dirty="0"/>
              </a:p>
            </p:txBody>
          </p:sp>
        </p:grp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A697744A-11A0-6D87-914C-D4703BAB9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3854" y="1306411"/>
            <a:ext cx="4099506" cy="409950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D534A0A-C060-EA65-9D8A-37B69A38B22B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086057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44E928F-6016-C2AC-71E3-5A97CDDAC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0118" y="151745"/>
            <a:ext cx="9831764" cy="655450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9A46E7C-CDAC-13E2-CEB2-A54E7B186E95}"/>
              </a:ext>
            </a:extLst>
          </p:cNvPr>
          <p:cNvSpPr/>
          <p:nvPr/>
        </p:nvSpPr>
        <p:spPr>
          <a:xfrm>
            <a:off x="0" y="0"/>
            <a:ext cx="12192000" cy="518474"/>
          </a:xfrm>
          <a:prstGeom prst="rect">
            <a:avLst/>
          </a:prstGeom>
          <a:solidFill>
            <a:srgbClr val="FFEFE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7CAA8F-DB1D-7250-B516-91E4754A273D}"/>
              </a:ext>
            </a:extLst>
          </p:cNvPr>
          <p:cNvSpPr/>
          <p:nvPr/>
        </p:nvSpPr>
        <p:spPr>
          <a:xfrm>
            <a:off x="0" y="6339525"/>
            <a:ext cx="12192000" cy="518474"/>
          </a:xfrm>
          <a:prstGeom prst="rect">
            <a:avLst/>
          </a:prstGeom>
          <a:solidFill>
            <a:srgbClr val="FFEF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05981AB-DFD1-3C99-41FF-C7F8D1691D9F}"/>
              </a:ext>
            </a:extLst>
          </p:cNvPr>
          <p:cNvSpPr/>
          <p:nvPr/>
        </p:nvSpPr>
        <p:spPr>
          <a:xfrm>
            <a:off x="0" y="0"/>
            <a:ext cx="1480008" cy="6858000"/>
          </a:xfrm>
          <a:prstGeom prst="rect">
            <a:avLst/>
          </a:prstGeom>
          <a:solidFill>
            <a:srgbClr val="FFEF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724C5B-CAC7-90F5-DE15-45230624BEEF}"/>
              </a:ext>
            </a:extLst>
          </p:cNvPr>
          <p:cNvSpPr/>
          <p:nvPr/>
        </p:nvSpPr>
        <p:spPr>
          <a:xfrm>
            <a:off x="10916238" y="-1"/>
            <a:ext cx="1275761" cy="6858000"/>
          </a:xfrm>
          <a:prstGeom prst="rect">
            <a:avLst/>
          </a:prstGeom>
          <a:solidFill>
            <a:srgbClr val="FFEFE8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FB1434-3BFB-E264-FF4C-C0D9E994BE60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501417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A19B2A-F546-1721-422C-0F8C90F829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2A67CE-0DEA-88CC-4DFB-0FBEB4789E24}"/>
              </a:ext>
            </a:extLst>
          </p:cNvPr>
          <p:cNvSpPr txBox="1"/>
          <p:nvPr/>
        </p:nvSpPr>
        <p:spPr>
          <a:xfrm>
            <a:off x="1461398" y="936492"/>
            <a:ext cx="3873176" cy="6104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</a:pPr>
            <a:r>
              <a:rPr lang="en-US" sz="3200" b="1" dirty="0">
                <a:solidFill>
                  <a:srgbClr val="DD7979"/>
                </a:solidFill>
                <a:effectLst/>
                <a:latin typeface="Arial" panose="020B0604020202020204" pitchFamily="34" charset="0"/>
              </a:rPr>
              <a:t>Why MobileNetV2?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F400099-1B4A-0A44-D556-AB5BFF4A7D12}"/>
              </a:ext>
            </a:extLst>
          </p:cNvPr>
          <p:cNvGrpSpPr/>
          <p:nvPr/>
        </p:nvGrpSpPr>
        <p:grpSpPr>
          <a:xfrm>
            <a:off x="1611983" y="1989054"/>
            <a:ext cx="5339447" cy="830997"/>
            <a:chOff x="1687399" y="2007908"/>
            <a:chExt cx="5339447" cy="83099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EE71587-BE75-1C52-0084-667322682C42}"/>
                </a:ext>
              </a:extLst>
            </p:cNvPr>
            <p:cNvSpPr txBox="1"/>
            <p:nvPr/>
          </p:nvSpPr>
          <p:spPr>
            <a:xfrm>
              <a:off x="1989057" y="2007908"/>
              <a:ext cx="503778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Efficient in terms of parameters and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computational resources.</a:t>
              </a:r>
              <a:endParaRPr lang="en-US" sz="2800" dirty="0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1E37F458-2FEB-56C5-2D5C-F97597913025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ECB228B-A78F-1C2F-8790-B18C53584307}"/>
              </a:ext>
            </a:extLst>
          </p:cNvPr>
          <p:cNvGrpSpPr/>
          <p:nvPr/>
        </p:nvGrpSpPr>
        <p:grpSpPr>
          <a:xfrm>
            <a:off x="1611983" y="3886723"/>
            <a:ext cx="5572653" cy="830997"/>
            <a:chOff x="1687399" y="2055043"/>
            <a:chExt cx="5572653" cy="83099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5E96285-41D0-9A9E-4124-2A885EEF935C}"/>
                </a:ext>
              </a:extLst>
            </p:cNvPr>
            <p:cNvSpPr txBox="1"/>
            <p:nvPr/>
          </p:nvSpPr>
          <p:spPr>
            <a:xfrm>
              <a:off x="1989057" y="2055043"/>
              <a:ext cx="5270995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Suitable for deployment in real-world,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resource-constrained settings.</a:t>
              </a:r>
              <a:endParaRPr lang="en-US" sz="2800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8BCD28B-A0FC-5C7B-433B-7F5867F3A3BC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A1C8379-4377-D0DA-8855-DB758D1CFA0B}"/>
              </a:ext>
            </a:extLst>
          </p:cNvPr>
          <p:cNvGrpSpPr/>
          <p:nvPr/>
        </p:nvGrpSpPr>
        <p:grpSpPr>
          <a:xfrm>
            <a:off x="1611983" y="4877970"/>
            <a:ext cx="4812060" cy="830997"/>
            <a:chOff x="1687399" y="2007908"/>
            <a:chExt cx="4812060" cy="83099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8AF97C2-4B0C-0238-C425-FBE3B559685B}"/>
                </a:ext>
              </a:extLst>
            </p:cNvPr>
            <p:cNvSpPr txBox="1"/>
            <p:nvPr/>
          </p:nvSpPr>
          <p:spPr>
            <a:xfrm>
              <a:off x="1989057" y="2007908"/>
              <a:ext cx="451040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Proven effectiveness in medical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image analysis.</a:t>
              </a:r>
              <a:endParaRPr lang="en-US" sz="2800" dirty="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71E0F2A-017B-D710-4A65-F5658CE294C5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F5B5BE78-8AF6-75BF-61EB-C0A603E7A65C}"/>
              </a:ext>
            </a:extLst>
          </p:cNvPr>
          <p:cNvGrpSpPr/>
          <p:nvPr/>
        </p:nvGrpSpPr>
        <p:grpSpPr>
          <a:xfrm>
            <a:off x="1611983" y="2961454"/>
            <a:ext cx="5718141" cy="830997"/>
            <a:chOff x="1687399" y="2007908"/>
            <a:chExt cx="5718141" cy="83099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0E11734-F933-D6B0-F21A-67A506C451A0}"/>
                </a:ext>
              </a:extLst>
            </p:cNvPr>
            <p:cNvSpPr txBox="1"/>
            <p:nvPr/>
          </p:nvSpPr>
          <p:spPr>
            <a:xfrm>
              <a:off x="1989057" y="2007908"/>
              <a:ext cx="541648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Performs well on image</a:t>
              </a:r>
            </a:p>
            <a:p>
              <a:r>
                <a:rPr lang="en-US" sz="2400" dirty="0">
                  <a:effectLst/>
                  <a:latin typeface="Arial" panose="020B0604020202020204" pitchFamily="34" charset="0"/>
                  <a:ea typeface="Arial" panose="020B0604020202020204" pitchFamily="34" charset="0"/>
                </a:rPr>
                <a:t>classification tasks with high accuracy.</a:t>
              </a:r>
              <a:endParaRPr lang="en-US" sz="2800" dirty="0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ED0980D-0F88-CE3B-1583-7D26DB606F07}"/>
                </a:ext>
              </a:extLst>
            </p:cNvPr>
            <p:cNvSpPr/>
            <p:nvPr/>
          </p:nvSpPr>
          <p:spPr>
            <a:xfrm>
              <a:off x="1687399" y="2161392"/>
              <a:ext cx="197962" cy="197962"/>
            </a:xfrm>
            <a:prstGeom prst="ellipse">
              <a:avLst/>
            </a:prstGeom>
            <a:solidFill>
              <a:srgbClr val="2A303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AC3DCB39-5989-D3E6-03AE-339FCC8A2C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1864" y="1753697"/>
            <a:ext cx="3647862" cy="364786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0EBE6C78-8517-7F96-A699-51A4160E45B1}"/>
              </a:ext>
            </a:extLst>
          </p:cNvPr>
          <p:cNvSpPr txBox="1"/>
          <p:nvPr/>
        </p:nvSpPr>
        <p:spPr>
          <a:xfrm>
            <a:off x="11355254" y="6290892"/>
            <a:ext cx="4700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DD79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3655707518"/>
      </p:ext>
    </p:extLst>
  </p:cSld>
  <p:clrMapOvr>
    <a:masterClrMapping/>
  </p:clrMapOvr>
</p:sld>
</file>

<file path=ppt/theme/theme1.xml><?xml version="1.0" encoding="utf-8"?>
<a:theme xmlns:a="http://schemas.openxmlformats.org/drawingml/2006/main" name="千图网海量PPT模板www.58pic.com​​">
  <a:themeElements>
    <a:clrScheme name="自定义 1124">
      <a:dk1>
        <a:sysClr val="windowText" lastClr="000000"/>
      </a:dk1>
      <a:lt1>
        <a:sysClr val="window" lastClr="FFFFFF"/>
      </a:lt1>
      <a:dk2>
        <a:srgbClr val="5A6378"/>
      </a:dk2>
      <a:lt2>
        <a:srgbClr val="7F7F7F"/>
      </a:lt2>
      <a:accent1>
        <a:srgbClr val="DD7979"/>
      </a:accent1>
      <a:accent2>
        <a:srgbClr val="EAAEAE"/>
      </a:accent2>
      <a:accent3>
        <a:srgbClr val="DD7979"/>
      </a:accent3>
      <a:accent4>
        <a:srgbClr val="EAAEAE"/>
      </a:accent4>
      <a:accent5>
        <a:srgbClr val="DD7979"/>
      </a:accent5>
      <a:accent6>
        <a:srgbClr val="EAAEAE"/>
      </a:accent6>
      <a:hlink>
        <a:srgbClr val="168BBA"/>
      </a:hlink>
      <a:folHlink>
        <a:srgbClr val="680000"/>
      </a:folHlink>
    </a:clrScheme>
    <a:fontScheme name="cqmvnzi1">
      <a:majorFont>
        <a:latin typeface="庞门正道标题体" panose="020F0302020204030204"/>
        <a:ea typeface="庞门正道标题体"/>
        <a:cs typeface=""/>
      </a:majorFont>
      <a:minorFont>
        <a:latin typeface="庞门正道标题体" panose="020F0502020204030204"/>
        <a:ea typeface="庞门正道标题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1477</TotalTime>
  <Words>275</Words>
  <Application>Microsoft Office PowerPoint</Application>
  <PresentationFormat>Widescreen</PresentationFormat>
  <Paragraphs>76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等线</vt:lpstr>
      <vt:lpstr>庞门正道标题体</vt:lpstr>
      <vt:lpstr>千图网海量PPT模板www.58pic.com​​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Abdur Razzak</cp:lastModifiedBy>
  <cp:revision>104</cp:revision>
  <dcterms:created xsi:type="dcterms:W3CDTF">2018-04-10T08:10:31Z</dcterms:created>
  <dcterms:modified xsi:type="dcterms:W3CDTF">2025-05-12T18:57:13Z</dcterms:modified>
</cp:coreProperties>
</file>

<file path=docProps/thumbnail.jpeg>
</file>